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Tomorrow Semi Bold"/>
      <p:regular r:id="rId15"/>
    </p:embeddedFont>
    <p:embeddedFont>
      <p:font typeface="Tomorrow Semi Bold"/>
      <p:regular r:id="rId16"/>
    </p:embeddedFont>
    <p:embeddedFont>
      <p:font typeface="Tomorrow Semi Bold"/>
      <p:regular r:id="rId17"/>
    </p:embeddedFont>
    <p:embeddedFont>
      <p:font typeface="Tomorrow Semi Bold"/>
      <p:regular r:id="rId18"/>
    </p:embeddedFont>
    <p:embeddedFont>
      <p:font typeface="Tomorrow"/>
      <p:regular r:id="rId19"/>
    </p:embeddedFont>
    <p:embeddedFont>
      <p:font typeface="Tomorrow"/>
      <p:regular r:id="rId20"/>
    </p:embeddedFont>
    <p:embeddedFont>
      <p:font typeface="Tomorrow"/>
      <p:regular r:id="rId21"/>
    </p:embeddedFont>
    <p:embeddedFont>
      <p:font typeface="Tomorrow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-2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4-2.png>
</file>

<file path=ppt/media/image-4-3.png>
</file>

<file path=ppt/media/image-4-4.png>
</file>

<file path=ppt/media/image-5-1.png>
</file>

<file path=ppt/media/image-5-2.png>
</file>

<file path=ppt/media/image-5-3.png>
</file>

<file path=ppt/media/image-5-4.png>
</file>

<file path=ppt/media/image-6-1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FEFEF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CFCFC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3" Type="http://schemas.openxmlformats.org/officeDocument/2006/relationships/image" Target="../media/image-4-3.png"/><Relationship Id="rId4" Type="http://schemas.openxmlformats.org/officeDocument/2006/relationships/image" Target="../media/image-4-4.png"/><Relationship Id="rId5" Type="http://schemas.openxmlformats.org/officeDocument/2006/relationships/slideLayout" Target="../slideLayouts/slideLayout5.xml"/><Relationship Id="rId6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096095"/>
            <a:ext cx="7556421" cy="195643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Node.js와 현대 기술 스택의 조화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793790" y="4392692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Node.js는 전 세계적으로 널리 사용되는 JavaScript 런타임으로, 웹 개발부터 데이터 처리까지 다양한 분야에서 핵심적인 역할을 하고 있습니다. 이 발표에서는 Node.js가 현대 기술 스택에서 어떤 기능을 수행하고 있는지 살펴보겠습니다.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793790" y="5753457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410" y="5761077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1270040" y="5736550"/>
            <a:ext cx="1791295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61615C"/>
                </a:solidFill>
                <a:latin typeface="Tomorrow Bold" pitchFamily="34" charset="0"/>
                <a:ea typeface="Tomorrow Bold" pitchFamily="34" charset="-122"/>
                <a:cs typeface="Tomorrow Bold" pitchFamily="34" charset="-120"/>
              </a:rPr>
              <a:t>작성자: 건우 이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358509"/>
            <a:ext cx="10317242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마이크로서비스로 구축하는 유연한 아키텍처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독립적인 서비스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215408"/>
            <a:ext cx="3978116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Node.js는 마이크로서비스 아키텍처 구축에 적합합니다. 각 서비스가 독립적으로 개발, 배포, 스케일링될 수 있어 유연성이 높습니다.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5332928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확장성 및 보안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5332928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작은 규모의 서비스들은 개별적으로 확장이 가능하고, 보안 취약점의 범위가 제한됩니다.</a:t>
            </a:r>
            <a:endParaRPr lang="en-US" sz="1750" dirty="0"/>
          </a:p>
        </p:txBody>
      </p:sp>
      <p:sp>
        <p:nvSpPr>
          <p:cNvPr id="7" name="Text 5"/>
          <p:cNvSpPr/>
          <p:nvPr/>
        </p:nvSpPr>
        <p:spPr>
          <a:xfrm>
            <a:off x="9872067" y="36342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효율적인 데이터 처리</a:t>
            </a:r>
            <a:endParaRPr lang="en-US" sz="2200" dirty="0"/>
          </a:p>
        </p:txBody>
      </p:sp>
      <p:sp>
        <p:nvSpPr>
          <p:cNvPr id="8" name="Text 6"/>
          <p:cNvSpPr/>
          <p:nvPr/>
        </p:nvSpPr>
        <p:spPr>
          <a:xfrm>
            <a:off x="9872067" y="4215408"/>
            <a:ext cx="3978116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Node.js의 비동기 I/O 모델은 마이크로서비스 간 데이터 교환을 효율적으로 처리할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58044" y="950000"/>
            <a:ext cx="7567732" cy="6890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400"/>
              </a:lnSpc>
              <a:buNone/>
            </a:pPr>
            <a:r>
              <a:rPr lang="en-US" sz="43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대용량 데이터를 다루는 Node.js</a:t>
            </a:r>
            <a:endParaRPr lang="en-US" sz="4300" dirty="0"/>
          </a:p>
        </p:txBody>
      </p:sp>
      <p:sp>
        <p:nvSpPr>
          <p:cNvPr id="4" name="Shape 1"/>
          <p:cNvSpPr/>
          <p:nvPr/>
        </p:nvSpPr>
        <p:spPr>
          <a:xfrm>
            <a:off x="6573441" y="1969651"/>
            <a:ext cx="30480" cy="5309949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5" name="Shape 2"/>
          <p:cNvSpPr/>
          <p:nvPr/>
        </p:nvSpPr>
        <p:spPr>
          <a:xfrm>
            <a:off x="6806208" y="2450425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6" name="Shape 3"/>
          <p:cNvSpPr/>
          <p:nvPr/>
        </p:nvSpPr>
        <p:spPr>
          <a:xfrm>
            <a:off x="6340673" y="2217658"/>
            <a:ext cx="496014" cy="49601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7" name="Text 4"/>
          <p:cNvSpPr/>
          <p:nvPr/>
        </p:nvSpPr>
        <p:spPr>
          <a:xfrm>
            <a:off x="6513433" y="2300288"/>
            <a:ext cx="150495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01332" y="2190036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실시간 데이터 처리</a:t>
            </a:r>
            <a:endParaRPr lang="en-US" sz="2150" dirty="0"/>
          </a:p>
        </p:txBody>
      </p:sp>
      <p:sp>
        <p:nvSpPr>
          <p:cNvPr id="9" name="Text 6"/>
          <p:cNvSpPr/>
          <p:nvPr/>
        </p:nvSpPr>
        <p:spPr>
          <a:xfrm>
            <a:off x="7801332" y="2666762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Node.js의 비동기 구조를 활용하여 대량의 데이터를 실시간으로 처리할 수 있습니다.</a:t>
            </a:r>
            <a:endParaRPr lang="en-US" sz="1700" dirty="0"/>
          </a:p>
        </p:txBody>
      </p:sp>
      <p:sp>
        <p:nvSpPr>
          <p:cNvPr id="10" name="Shape 7"/>
          <p:cNvSpPr/>
          <p:nvPr/>
        </p:nvSpPr>
        <p:spPr>
          <a:xfrm>
            <a:off x="6806208" y="4293870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11" name="Shape 8"/>
          <p:cNvSpPr/>
          <p:nvPr/>
        </p:nvSpPr>
        <p:spPr>
          <a:xfrm>
            <a:off x="6340673" y="4061103"/>
            <a:ext cx="496014" cy="49601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2" name="Text 9"/>
          <p:cNvSpPr/>
          <p:nvPr/>
        </p:nvSpPr>
        <p:spPr>
          <a:xfrm>
            <a:off x="6477476" y="4143732"/>
            <a:ext cx="22229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01332" y="4033480"/>
            <a:ext cx="3173373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스트리밍 데이터 파이프라인</a:t>
            </a:r>
            <a:endParaRPr lang="en-US" sz="2150" dirty="0"/>
          </a:p>
        </p:txBody>
      </p:sp>
      <p:sp>
        <p:nvSpPr>
          <p:cNvPr id="14" name="Text 11"/>
          <p:cNvSpPr/>
          <p:nvPr/>
        </p:nvSpPr>
        <p:spPr>
          <a:xfrm>
            <a:off x="7801332" y="4510207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데이터 집계, 필터링, 변환 등의 작업을 효율적으로 연결할 수 있습니다.</a:t>
            </a:r>
            <a:endParaRPr lang="en-US" sz="1700" dirty="0"/>
          </a:p>
        </p:txBody>
      </p:sp>
      <p:sp>
        <p:nvSpPr>
          <p:cNvPr id="15" name="Shape 12"/>
          <p:cNvSpPr/>
          <p:nvPr/>
        </p:nvSpPr>
        <p:spPr>
          <a:xfrm>
            <a:off x="6806208" y="6137315"/>
            <a:ext cx="771644" cy="30480"/>
          </a:xfrm>
          <a:prstGeom prst="roundRect">
            <a:avLst>
              <a:gd name="adj" fmla="val 108513"/>
            </a:avLst>
          </a:prstGeom>
          <a:solidFill>
            <a:srgbClr val="D6D0D0"/>
          </a:solidFill>
          <a:ln/>
        </p:spPr>
      </p:sp>
      <p:sp>
        <p:nvSpPr>
          <p:cNvPr id="16" name="Shape 13"/>
          <p:cNvSpPr/>
          <p:nvPr/>
        </p:nvSpPr>
        <p:spPr>
          <a:xfrm>
            <a:off x="6340673" y="5904548"/>
            <a:ext cx="496014" cy="496014"/>
          </a:xfrm>
          <a:prstGeom prst="roundRect">
            <a:avLst>
              <a:gd name="adj" fmla="val 6668"/>
            </a:avLst>
          </a:prstGeom>
          <a:solidFill>
            <a:srgbClr val="F0EAEA"/>
          </a:solidFill>
          <a:ln/>
        </p:spPr>
      </p:sp>
      <p:sp>
        <p:nvSpPr>
          <p:cNvPr id="17" name="Text 14"/>
          <p:cNvSpPr/>
          <p:nvPr/>
        </p:nvSpPr>
        <p:spPr>
          <a:xfrm>
            <a:off x="6478191" y="5987177"/>
            <a:ext cx="220980" cy="33075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00"/>
              </a:lnSpc>
              <a:buNone/>
            </a:pPr>
            <a:r>
              <a:rPr lang="en-US" sz="26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01332" y="5876925"/>
            <a:ext cx="2756178" cy="3444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21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대규모 확장성</a:t>
            </a:r>
            <a:endParaRPr lang="en-US" sz="2150" dirty="0"/>
          </a:p>
        </p:txBody>
      </p:sp>
      <p:sp>
        <p:nvSpPr>
          <p:cNvPr id="19" name="Text 16"/>
          <p:cNvSpPr/>
          <p:nvPr/>
        </p:nvSpPr>
        <p:spPr>
          <a:xfrm>
            <a:off x="7801332" y="6353651"/>
            <a:ext cx="6057424" cy="7055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17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 기반 애플리케이션은 클러스터링을 통해 손쉽게 수평적으로 확장할 수 있습니다.</a:t>
            </a:r>
            <a:endParaRPr lang="en-US" sz="1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83657" y="949404"/>
            <a:ext cx="7602974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800"/>
              </a:lnSpc>
              <a:buNone/>
            </a:pPr>
            <a:r>
              <a:rPr lang="en-US" sz="380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클라우드 플랫폼과 Node.js의 시너지</a:t>
            </a:r>
            <a:endParaRPr lang="en-US" sz="380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657" y="1852851"/>
            <a:ext cx="488275" cy="488275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83657" y="2536388"/>
            <a:ext cx="24417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클라우드 기반 인프라</a:t>
            </a:r>
            <a:endParaRPr lang="en-US" sz="1900" dirty="0"/>
          </a:p>
        </p:txBody>
      </p:sp>
      <p:sp>
        <p:nvSpPr>
          <p:cNvPr id="6" name="Text 2"/>
          <p:cNvSpPr/>
          <p:nvPr/>
        </p:nvSpPr>
        <p:spPr>
          <a:xfrm>
            <a:off x="683657" y="2958703"/>
            <a:ext cx="777668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Node.js는 AWS, GCP, Azure 등의 클라우드 플랫폼에 효과적으로 배포될 수 있습니다.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657" y="3857268"/>
            <a:ext cx="488275" cy="488275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83657" y="4540806"/>
            <a:ext cx="2441734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서버리스 컴퓨팅</a:t>
            </a:r>
            <a:endParaRPr lang="en-US" sz="1900" dirty="0"/>
          </a:p>
        </p:txBody>
      </p:sp>
      <p:sp>
        <p:nvSpPr>
          <p:cNvPr id="9" name="Text 4"/>
          <p:cNvSpPr/>
          <p:nvPr/>
        </p:nvSpPr>
        <p:spPr>
          <a:xfrm>
            <a:off x="683657" y="4963120"/>
            <a:ext cx="777668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Node.js는 Lambda, Cloud Functions 등의 서버리스 환경에서 뛰어난 성능을 발휘합니다.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3657" y="5861685"/>
            <a:ext cx="488275" cy="488275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83657" y="6545223"/>
            <a:ext cx="2528411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9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마이크로서비스 아키텍처</a:t>
            </a:r>
            <a:endParaRPr lang="en-US" sz="1900" dirty="0"/>
          </a:p>
        </p:txBody>
      </p:sp>
      <p:sp>
        <p:nvSpPr>
          <p:cNvPr id="12" name="Text 6"/>
          <p:cNvSpPr/>
          <p:nvPr/>
        </p:nvSpPr>
        <p:spPr>
          <a:xfrm>
            <a:off x="683657" y="6967538"/>
            <a:ext cx="7776686" cy="31253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50"/>
              </a:lnSpc>
              <a:buNone/>
            </a:pPr>
            <a:r>
              <a:rPr lang="en-US" sz="150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Node.js는 클라우드 플랫폼과 연계하여 마이크로서비스를 쉽게 구축할 수 있습니다.</a:t>
            </a:r>
            <a:endParaRPr lang="en-US" sz="15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868561"/>
            <a:ext cx="7187565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실시간 서버 애플리케이션 개발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1917502"/>
            <a:ext cx="1134070" cy="181451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754422" y="2144316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WebSocket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7754422" y="2634734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Node.js의 비동기 I/O 모델은 WebSocket을 효율적으로 구현할 수 있어 실시간 양방향 통신이 가능합니다.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190" y="3732014"/>
            <a:ext cx="1134070" cy="1814513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754422" y="395882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실시간 데이터 처리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7754422" y="4449247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채팅, 알림, 실시간 분석 등의 애플리케이션을 빠르게 구축할 수 있습니다.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80190" y="5546527"/>
            <a:ext cx="1134070" cy="1814513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754422" y="5773341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확장성 있는 아키텍처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7754422" y="6263759"/>
            <a:ext cx="608218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Node.js는 클러스터링, 로드밸런싱 등을 통해 대규모 실시간 애플리케이션을 지원합니다.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91570"/>
            <a:ext cx="892766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Node.js로 구현하는 API와 웹 서비스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504051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RESTful API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575774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간단한 설정으로 RESTful API 서버를 구축할 수 있어 모바일, 웹, IoT 등 다양한 클라이언트와 연동이 가능합니다.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5216962" y="504051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5443776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효율적인 웹 서버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5443776" y="575774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Node.js의 비동기 모델은 웹 서버의 CPU와 메모리 사용을 최적화하여 높은 처리량을 제공합니다.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9640133" y="5040511"/>
            <a:ext cx="4196358" cy="2032754"/>
          </a:xfrm>
          <a:prstGeom prst="roundRect">
            <a:avLst>
              <a:gd name="adj" fmla="val 1674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9866948" y="526732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생산성 향상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9866948" y="5757743"/>
            <a:ext cx="37427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JavaScript 언어의 통일성으로 프론트엔드와 백엔드를 함께 개발할 수 있어 생산성이 높습니다.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51159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이벤트 기반 비동기 프로그래밍의 장점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971550" y="3749040"/>
            <a:ext cx="1547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1530906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높은 처리량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1530906" y="41544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Node.js의 비동기 구조를 통해 CPU와 메모리 사용을 최적화하여 처리량을 높일 수 있습니다.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4685467" y="3664029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9" name="Text 6"/>
          <p:cNvSpPr/>
          <p:nvPr/>
        </p:nvSpPr>
        <p:spPr>
          <a:xfrm>
            <a:off x="4826318" y="3749040"/>
            <a:ext cx="22860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5422583" y="366402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확장성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5422583" y="4154448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클러스터링과 로드밸런싱을 통해 Node.js 애플리케이션을 손쉽게 확장할 수 있습니다.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793790" y="572512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F0EAEA"/>
          </a:solidFill>
          <a:ln/>
        </p:spPr>
      </p:sp>
      <p:sp>
        <p:nvSpPr>
          <p:cNvPr id="13" name="Text 10"/>
          <p:cNvSpPr/>
          <p:nvPr/>
        </p:nvSpPr>
        <p:spPr>
          <a:xfrm>
            <a:off x="935236" y="5810131"/>
            <a:ext cx="227290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1530906" y="5725120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실시간 대응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1530906" y="6215539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이벤트 기반 아키텍처로 실시간 입력에 대한 즉각적인 대응이 가능합니다.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625560"/>
            <a:ext cx="674191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1D1D1B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Node.js의 미래와 발전 방향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F0EAEA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지속적인 성장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Node.js는 계속해서 발전하며, 새로운 기능과 성능 향상을 통해 더 많은 영역에서 활용될 것입니다.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674501"/>
            <a:ext cx="3664863" cy="2032754"/>
          </a:xfrm>
          <a:prstGeom prst="roundRect">
            <a:avLst>
              <a:gd name="adj" fmla="val 1674"/>
            </a:avLst>
          </a:prstGeom>
          <a:solidFill>
            <a:srgbClr val="F0EAEA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90131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서버리스 컴퓨팅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391733"/>
            <a:ext cx="32112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Node.js는 서버리스 환경에 최적화되어 있어, 이 분야에서 강세를 보일 것으로 예상됩니다.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4934069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F0EAEA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61615C"/>
                </a:solidFill>
                <a:latin typeface="Tomorrow Semi Bold" pitchFamily="34" charset="0"/>
                <a:ea typeface="Tomorrow Semi Bold" pitchFamily="34" charset="-122"/>
                <a:cs typeface="Tomorrow Semi Bold" pitchFamily="34" charset="-120"/>
              </a:rPr>
              <a:t>엣지 컴퓨팅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5651302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61615C"/>
                </a:solidFill>
                <a:latin typeface="Tomorrow" pitchFamily="34" charset="0"/>
                <a:ea typeface="Tomorrow" pitchFamily="34" charset="-122"/>
                <a:cs typeface="Tomorrow" pitchFamily="34" charset="-120"/>
              </a:rPr>
              <a:t>IoT, 모바일 앱 등의 엣지 디바이스에서 Node.js의 활용도가 높아질 것입니다.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2024-11-04T11:46:30Z</dcterms:created>
  <dcterms:modified xsi:type="dcterms:W3CDTF">2024-11-04T11:46:30Z</dcterms:modified>
</cp:coreProperties>
</file>